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050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2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50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llectAI_Corporate_Deck_v1/assets/bg_command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916">
              <a:alpha val="65000"/>
            </a:srgbClr>
          </a:solidFill>
          <a:ln w="12700">
            <a:solidFill>
              <a:srgbClr val="050916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Image 1" descr="/mnt/data/CollectAI_Corporate_Deck_v1/assets/logo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256032"/>
            <a:ext cx="384048" cy="384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6384" y="246888"/>
            <a:ext cx="1737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CollectAI.in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786384" y="475488"/>
            <a:ext cx="24688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 intelligence. Resolution at scale.</a:t>
            </a:r>
            <a:endParaRPr lang="en-US" sz="580" dirty="0"/>
          </a:p>
        </p:txBody>
      </p:sp>
      <p:sp>
        <p:nvSpPr>
          <p:cNvPr id="8" name="Text 4"/>
          <p:cNvSpPr/>
          <p:nvPr/>
        </p:nvSpPr>
        <p:spPr>
          <a:xfrm>
            <a:off x="1124712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347472" y="6327648"/>
            <a:ext cx="11475720" cy="0"/>
          </a:xfrm>
          <a:prstGeom prst="line">
            <a:avLst/>
          </a:prstGeom>
          <a:noFill/>
          <a:ln w="6350">
            <a:solidFill>
              <a:srgbClr val="F5BD4F">
                <a:alpha val="62000"/>
              </a:srgbClr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384048" y="6419088"/>
            <a:ext cx="80467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www.collectai.in  |  info@collectai.in  |  sales@collectai.in  |  support@collectai.in</a:t>
            </a:r>
            <a:endParaRPr lang="en-US" sz="650" dirty="0"/>
          </a:p>
        </p:txBody>
      </p:sp>
      <p:sp>
        <p:nvSpPr>
          <p:cNvPr id="11" name="Text 7"/>
          <p:cNvSpPr/>
          <p:nvPr/>
        </p:nvSpPr>
        <p:spPr>
          <a:xfrm>
            <a:off x="9281160" y="6419088"/>
            <a:ext cx="25146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Corporate Presentation</a:t>
            </a:r>
            <a:endParaRPr lang="en-US" sz="650" dirty="0"/>
          </a:p>
        </p:txBody>
      </p:sp>
      <p:sp>
        <p:nvSpPr>
          <p:cNvPr id="12" name="Text 8"/>
          <p:cNvSpPr/>
          <p:nvPr/>
        </p:nvSpPr>
        <p:spPr>
          <a:xfrm>
            <a:off x="566928" y="914400"/>
            <a:ext cx="37490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COLLECTIONS-TO-CASH INFRASTRUCTURE</a:t>
            </a:r>
            <a:endParaRPr lang="en-US" sz="750" dirty="0"/>
          </a:p>
        </p:txBody>
      </p:sp>
      <p:sp>
        <p:nvSpPr>
          <p:cNvPr id="13" name="Text 9"/>
          <p:cNvSpPr/>
          <p:nvPr/>
        </p:nvSpPr>
        <p:spPr>
          <a:xfrm>
            <a:off x="548640" y="1261872"/>
            <a:ext cx="3931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800" dirty="0">
                <a:solidFill>
                  <a:srgbClr val="F7FA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CollectAI</a:t>
            </a:r>
            <a:endParaRPr lang="en-US" sz="3800" dirty="0"/>
          </a:p>
        </p:txBody>
      </p:sp>
      <p:sp>
        <p:nvSpPr>
          <p:cNvPr id="14" name="Text 10"/>
          <p:cNvSpPr/>
          <p:nvPr/>
        </p:nvSpPr>
        <p:spPr>
          <a:xfrm>
            <a:off x="566928" y="1956816"/>
            <a:ext cx="493776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400" dirty="0">
                <a:solidFill>
                  <a:srgbClr val="F7FA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Agentic collections orchestration for lenders, agencies and field networks.</a:t>
            </a:r>
            <a:endParaRPr lang="en-US" sz="2400" dirty="0"/>
          </a:p>
        </p:txBody>
      </p:sp>
      <p:sp>
        <p:nvSpPr>
          <p:cNvPr id="15" name="Text 11"/>
          <p:cNvSpPr/>
          <p:nvPr/>
        </p:nvSpPr>
        <p:spPr>
          <a:xfrm>
            <a:off x="585216" y="3154680"/>
            <a:ext cx="4617720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governed operating system for prevention, cure, recovery, settlement and field execution - with bounded AI, evidence trails and partner controls.</a:t>
            </a:r>
            <a:endParaRPr lang="en-US" sz="1200" dirty="0"/>
          </a:p>
        </p:txBody>
      </p:sp>
      <p:sp>
        <p:nvSpPr>
          <p:cNvPr id="16" name="Text 12"/>
          <p:cNvSpPr/>
          <p:nvPr/>
        </p:nvSpPr>
        <p:spPr>
          <a:xfrm>
            <a:off x="585216" y="4041648"/>
            <a:ext cx="868680" cy="292608"/>
          </a:xfrm>
          <a:prstGeom prst="rect">
            <a:avLst/>
          </a:prstGeom>
          <a:solidFill>
            <a:srgbClr val="101C33">
              <a:alpha val="88000"/>
            </a:srgbClr>
          </a:solidFill>
          <a:ln w="10160">
            <a:solidFill>
              <a:srgbClr val="2FE3D0">
                <a:alpha val="65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2FE3D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AI-first</a:t>
            </a:r>
            <a:endParaRPr lang="en-US" sz="820" dirty="0"/>
          </a:p>
        </p:txBody>
      </p:sp>
      <p:sp>
        <p:nvSpPr>
          <p:cNvPr id="17" name="Text 13"/>
          <p:cNvSpPr/>
          <p:nvPr/>
        </p:nvSpPr>
        <p:spPr>
          <a:xfrm>
            <a:off x="1572768" y="4041648"/>
            <a:ext cx="1078992" cy="292608"/>
          </a:xfrm>
          <a:prstGeom prst="rect">
            <a:avLst/>
          </a:prstGeom>
          <a:solidFill>
            <a:srgbClr val="101C33">
              <a:alpha val="88000"/>
            </a:srgbClr>
          </a:solidFill>
          <a:ln w="10160">
            <a:solidFill>
              <a:srgbClr val="F5BD4F">
                <a:alpha val="65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Multi-tenant</a:t>
            </a:r>
            <a:endParaRPr lang="en-US" sz="820" dirty="0"/>
          </a:p>
        </p:txBody>
      </p:sp>
      <p:sp>
        <p:nvSpPr>
          <p:cNvPr id="18" name="Text 14"/>
          <p:cNvSpPr/>
          <p:nvPr/>
        </p:nvSpPr>
        <p:spPr>
          <a:xfrm>
            <a:off x="2779776" y="4041648"/>
            <a:ext cx="1170432" cy="292608"/>
          </a:xfrm>
          <a:prstGeom prst="rect">
            <a:avLst/>
          </a:prstGeom>
          <a:solidFill>
            <a:srgbClr val="101C33">
              <a:alpha val="88000"/>
            </a:srgbClr>
          </a:solidFill>
          <a:ln w="10160">
            <a:solidFill>
              <a:srgbClr val="2FE3D0">
                <a:alpha val="65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2FE3D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Compliance-led</a:t>
            </a:r>
            <a:endParaRPr lang="en-US" sz="820" dirty="0"/>
          </a:p>
        </p:txBody>
      </p:sp>
      <p:sp>
        <p:nvSpPr>
          <p:cNvPr id="19" name="Text 15"/>
          <p:cNvSpPr/>
          <p:nvPr/>
        </p:nvSpPr>
        <p:spPr>
          <a:xfrm>
            <a:off x="4078224" y="4041648"/>
            <a:ext cx="932688" cy="292608"/>
          </a:xfrm>
          <a:prstGeom prst="rect">
            <a:avLst/>
          </a:prstGeom>
          <a:solidFill>
            <a:srgbClr val="101C33">
              <a:alpha val="88000"/>
            </a:srgbClr>
          </a:solidFill>
          <a:ln w="10160">
            <a:solidFill>
              <a:srgbClr val="F5BD4F">
                <a:alpha val="65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Field-ready</a:t>
            </a:r>
            <a:endParaRPr lang="en-US" sz="820" dirty="0"/>
          </a:p>
        </p:txBody>
      </p:sp>
      <p:pic>
        <p:nvPicPr>
          <p:cNvPr id="20" name="Image 2" descr="/mnt/data/CollectAI_Corporate_Deck_v1/assets/logo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760" y="987552"/>
            <a:ext cx="1298448" cy="1298448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7635240" y="4315968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5BD4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Control</a:t>
            </a:r>
            <a:endParaRPr lang="en-US" sz="2400" dirty="0"/>
          </a:p>
        </p:txBody>
      </p:sp>
      <p:sp>
        <p:nvSpPr>
          <p:cNvPr id="22" name="Text 17"/>
          <p:cNvSpPr/>
          <p:nvPr/>
        </p:nvSpPr>
        <p:spPr>
          <a:xfrm>
            <a:off x="7635240" y="4700016"/>
            <a:ext cx="109728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over portfolios, agencies, users, channels and policies</a:t>
            </a:r>
            <a:endParaRPr lang="en-US" sz="880" dirty="0"/>
          </a:p>
        </p:txBody>
      </p:sp>
      <p:sp>
        <p:nvSpPr>
          <p:cNvPr id="23" name="Text 18"/>
          <p:cNvSpPr/>
          <p:nvPr/>
        </p:nvSpPr>
        <p:spPr>
          <a:xfrm>
            <a:off x="9052560" y="4315968"/>
            <a:ext cx="11430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2FE3D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Cure</a:t>
            </a:r>
            <a:endParaRPr lang="en-US" sz="2400" dirty="0"/>
          </a:p>
        </p:txBody>
      </p:sp>
      <p:sp>
        <p:nvSpPr>
          <p:cNvPr id="24" name="Text 19"/>
          <p:cNvSpPr/>
          <p:nvPr/>
        </p:nvSpPr>
        <p:spPr>
          <a:xfrm>
            <a:off x="9052560" y="4700016"/>
            <a:ext cx="11430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by matching action, channel, timing and capacity</a:t>
            </a:r>
            <a:endParaRPr lang="en-US" sz="880" dirty="0"/>
          </a:p>
        </p:txBody>
      </p:sp>
      <p:sp>
        <p:nvSpPr>
          <p:cNvPr id="25" name="Text 20"/>
          <p:cNvSpPr/>
          <p:nvPr/>
        </p:nvSpPr>
        <p:spPr>
          <a:xfrm>
            <a:off x="10515600" y="4315968"/>
            <a:ext cx="11430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5BD4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Trust</a:t>
            </a:r>
            <a:endParaRPr lang="en-US" sz="2400" dirty="0"/>
          </a:p>
        </p:txBody>
      </p:sp>
      <p:sp>
        <p:nvSpPr>
          <p:cNvPr id="26" name="Text 21"/>
          <p:cNvSpPr/>
          <p:nvPr/>
        </p:nvSpPr>
        <p:spPr>
          <a:xfrm>
            <a:off x="10515600" y="4700016"/>
            <a:ext cx="11430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through audit, consent, evidence and explainability</a:t>
            </a:r>
            <a:endParaRPr lang="en-US" sz="88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50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llectAI_Corporate_Deck_v1/assets/bg_network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916">
              <a:alpha val="62000"/>
            </a:srgbClr>
          </a:solidFill>
          <a:ln w="12700">
            <a:solidFill>
              <a:srgbClr val="050916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Image 1" descr="/mnt/data/CollectAI_Corporate_Deck_v1/assets/logo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256032"/>
            <a:ext cx="384048" cy="384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6384" y="246888"/>
            <a:ext cx="1737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CollectAI.in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786384" y="475488"/>
            <a:ext cx="24688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 intelligence. Resolution at scale.</a:t>
            </a:r>
            <a:endParaRPr lang="en-US" sz="580" dirty="0"/>
          </a:p>
        </p:txBody>
      </p:sp>
      <p:sp>
        <p:nvSpPr>
          <p:cNvPr id="8" name="Text 4"/>
          <p:cNvSpPr/>
          <p:nvPr/>
        </p:nvSpPr>
        <p:spPr>
          <a:xfrm>
            <a:off x="1124712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10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347472" y="6327648"/>
            <a:ext cx="11475720" cy="0"/>
          </a:xfrm>
          <a:prstGeom prst="line">
            <a:avLst/>
          </a:prstGeom>
          <a:noFill/>
          <a:ln w="6350">
            <a:solidFill>
              <a:srgbClr val="F5BD4F">
                <a:alpha val="62000"/>
              </a:srgbClr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384048" y="6419088"/>
            <a:ext cx="80467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www.collectai.in  |  info@collectai.in  |  sales@collectai.in  |  support@collectai.in</a:t>
            </a:r>
            <a:endParaRPr lang="en-US" sz="650" dirty="0"/>
          </a:p>
        </p:txBody>
      </p:sp>
      <p:sp>
        <p:nvSpPr>
          <p:cNvPr id="11" name="Text 7"/>
          <p:cNvSpPr/>
          <p:nvPr/>
        </p:nvSpPr>
        <p:spPr>
          <a:xfrm>
            <a:off x="9281160" y="6419088"/>
            <a:ext cx="25146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Resources and tools</a:t>
            </a:r>
            <a:endParaRPr lang="en-US" sz="650" dirty="0"/>
          </a:p>
        </p:txBody>
      </p:sp>
      <p:sp>
        <p:nvSpPr>
          <p:cNvPr id="12" name="Text 8"/>
          <p:cNvSpPr/>
          <p:nvPr/>
        </p:nvSpPr>
        <p:spPr>
          <a:xfrm>
            <a:off x="530352" y="932688"/>
            <a:ext cx="530352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600" dirty="0">
                <a:solidFill>
                  <a:srgbClr val="F7FA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Website experience: tools, insights and buyer resources</a:t>
            </a:r>
            <a:endParaRPr lang="en-US" sz="2600" dirty="0"/>
          </a:p>
        </p:txBody>
      </p:sp>
      <p:sp>
        <p:nvSpPr>
          <p:cNvPr id="13" name="Text 9"/>
          <p:cNvSpPr/>
          <p:nvPr/>
        </p:nvSpPr>
        <p:spPr>
          <a:xfrm>
            <a:off x="566928" y="2011680"/>
            <a:ext cx="46634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CollectAI website should work as a guided discovery engine for lenders, agencies and field operatives.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685800" y="2651760"/>
            <a:ext cx="2606040" cy="155448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Assessment tools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Collections maturity, recovery ROI, agency platform-fit and field operative readiness assessments with dropdown-led scoring.</a:t>
            </a:r>
            <a:endParaRPr lang="en-US" sz="1020" dirty="0"/>
          </a:p>
        </p:txBody>
      </p:sp>
      <p:sp>
        <p:nvSpPr>
          <p:cNvPr id="15" name="Text 11"/>
          <p:cNvSpPr/>
          <p:nvPr/>
        </p:nvSpPr>
        <p:spPr>
          <a:xfrm>
            <a:off x="3474720" y="2651760"/>
            <a:ext cx="2606040" cy="155448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E3D0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Resource library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Master brochure, lender brief, agency partner brief, field operative brief, corporate deck, recovery intelligence guide and case studies.</a:t>
            </a:r>
            <a:endParaRPr lang="en-US" sz="1020" dirty="0"/>
          </a:p>
        </p:txBody>
      </p:sp>
      <p:sp>
        <p:nvSpPr>
          <p:cNvPr id="16" name="Text 12"/>
          <p:cNvSpPr/>
          <p:nvPr/>
        </p:nvSpPr>
        <p:spPr>
          <a:xfrm>
            <a:off x="6263640" y="2651760"/>
            <a:ext cx="2606040" cy="155448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7BF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Insights engine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Blogs and guides on agentic collections, NBFC modernization, field proof, AI governance, agency controls and recovery economics.</a:t>
            </a:r>
            <a:endParaRPr lang="en-US" sz="1020" dirty="0"/>
          </a:p>
        </p:txBody>
      </p:sp>
      <p:sp>
        <p:nvSpPr>
          <p:cNvPr id="17" name="Text 13"/>
          <p:cNvSpPr/>
          <p:nvPr/>
        </p:nvSpPr>
        <p:spPr>
          <a:xfrm>
            <a:off x="9052560" y="2651760"/>
            <a:ext cx="2606040" cy="155448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Conversion paths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Separate journeys for demo requests, agency onboarding, field operative registration, support queries and resource downloads.</a:t>
            </a:r>
            <a:endParaRPr lang="en-US" sz="102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50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llectAI_Corporate_Deck_v1/assets/bg_analytics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916">
              <a:alpha val="65000"/>
            </a:srgbClr>
          </a:solidFill>
          <a:ln w="12700">
            <a:solidFill>
              <a:srgbClr val="050916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Image 1" descr="/mnt/data/CollectAI_Corporate_Deck_v1/assets/logo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256032"/>
            <a:ext cx="384048" cy="384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6384" y="246888"/>
            <a:ext cx="1737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CollectAI.in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786384" y="475488"/>
            <a:ext cx="24688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 intelligence. Resolution at scale.</a:t>
            </a:r>
            <a:endParaRPr lang="en-US" sz="580" dirty="0"/>
          </a:p>
        </p:txBody>
      </p:sp>
      <p:sp>
        <p:nvSpPr>
          <p:cNvPr id="8" name="Text 4"/>
          <p:cNvSpPr/>
          <p:nvPr/>
        </p:nvSpPr>
        <p:spPr>
          <a:xfrm>
            <a:off x="1124712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11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347472" y="6327648"/>
            <a:ext cx="11475720" cy="0"/>
          </a:xfrm>
          <a:prstGeom prst="line">
            <a:avLst/>
          </a:prstGeom>
          <a:noFill/>
          <a:ln w="6350">
            <a:solidFill>
              <a:srgbClr val="F5BD4F">
                <a:alpha val="62000"/>
              </a:srgbClr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384048" y="6419088"/>
            <a:ext cx="80467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www.collectai.in  |  info@collectai.in  |  sales@collectai.in  |  support@collectai.in</a:t>
            </a:r>
            <a:endParaRPr lang="en-US" sz="650" dirty="0"/>
          </a:p>
        </p:txBody>
      </p:sp>
      <p:sp>
        <p:nvSpPr>
          <p:cNvPr id="11" name="Text 7"/>
          <p:cNvSpPr/>
          <p:nvPr/>
        </p:nvSpPr>
        <p:spPr>
          <a:xfrm>
            <a:off x="9281160" y="6419088"/>
            <a:ext cx="25146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Illustrative case studies</a:t>
            </a:r>
            <a:endParaRPr lang="en-US" sz="650" dirty="0"/>
          </a:p>
        </p:txBody>
      </p:sp>
      <p:sp>
        <p:nvSpPr>
          <p:cNvPr id="12" name="Text 8"/>
          <p:cNvSpPr/>
          <p:nvPr/>
        </p:nvSpPr>
        <p:spPr>
          <a:xfrm>
            <a:off x="530352" y="932688"/>
            <a:ext cx="4937760" cy="8686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dirty="0">
                <a:solidFill>
                  <a:srgbClr val="F7FA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Illustrative case studies</a:t>
            </a:r>
            <a:endParaRPr lang="en-US" sz="2700" dirty="0"/>
          </a:p>
        </p:txBody>
      </p:sp>
      <p:sp>
        <p:nvSpPr>
          <p:cNvPr id="13" name="Text 9"/>
          <p:cNvSpPr/>
          <p:nvPr/>
        </p:nvSpPr>
        <p:spPr>
          <a:xfrm>
            <a:off x="566928" y="1874520"/>
            <a:ext cx="46634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Creative but practical narratives that show where CollectAI creates value across the ecosystem.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658368" y="2761488"/>
            <a:ext cx="3429000" cy="214884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Case 1 | Digital NBFC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Challenge: rapid portfolio growth, weak D0 discipline and rising early bucket costs.</a:t>
            </a: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CollectAI: pre-due nudges, PTP logic, risk-ranked campaigns, payment links and early warning dashboards.</a:t>
            </a: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Outcome lens: better cure discipline and lower manual follow-up load.</a:t>
            </a:r>
            <a:endParaRPr lang="en-US" sz="1020" dirty="0"/>
          </a:p>
        </p:txBody>
      </p:sp>
      <p:sp>
        <p:nvSpPr>
          <p:cNvPr id="15" name="Text 11"/>
          <p:cNvSpPr/>
          <p:nvPr/>
        </p:nvSpPr>
        <p:spPr>
          <a:xfrm>
            <a:off x="4389120" y="2761488"/>
            <a:ext cx="3429000" cy="214884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E3D0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Case 2 | Multi-agency lender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Challenge: inconsistent agency output, leakage and limited field evidence.</a:t>
            </a: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CollectAI: partner contracts, allocation control, FOS proof, SLA dashboards, billing and incentive governance.</a:t>
            </a: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Outcome lens: stronger agency accountability and reduced operational ambiguity.</a:t>
            </a:r>
            <a:endParaRPr lang="en-US" sz="1020" dirty="0"/>
          </a:p>
        </p:txBody>
      </p:sp>
      <p:sp>
        <p:nvSpPr>
          <p:cNvPr id="16" name="Text 12"/>
          <p:cNvSpPr/>
          <p:nvPr/>
        </p:nvSpPr>
        <p:spPr>
          <a:xfrm>
            <a:off x="8119872" y="2761488"/>
            <a:ext cx="3429000" cy="214884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7BF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Case 3 | Secured lending portfolio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Challenge: late-stage recovery required field, legal and settlement coordination.</a:t>
            </a: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CollectAI: legal packet builder, evidence vault, field visits, OTS simulator and senior cockpit.</a:t>
            </a: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Outcome lens: tighter resolution governance and improved management visibility.</a:t>
            </a:r>
            <a:endParaRPr lang="en-US" sz="102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50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llectAI_Corporate_Deck_v1/assets/bg_command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916">
              <a:alpha val="64000"/>
            </a:srgbClr>
          </a:solidFill>
          <a:ln w="12700">
            <a:solidFill>
              <a:srgbClr val="050916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Image 1" descr="/mnt/data/CollectAI_Corporate_Deck_v1/assets/logo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256032"/>
            <a:ext cx="384048" cy="384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6384" y="246888"/>
            <a:ext cx="1737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CollectAI.in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786384" y="475488"/>
            <a:ext cx="24688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 intelligence. Resolution at scale.</a:t>
            </a:r>
            <a:endParaRPr lang="en-US" sz="580" dirty="0"/>
          </a:p>
        </p:txBody>
      </p:sp>
      <p:sp>
        <p:nvSpPr>
          <p:cNvPr id="8" name="Text 4"/>
          <p:cNvSpPr/>
          <p:nvPr/>
        </p:nvSpPr>
        <p:spPr>
          <a:xfrm>
            <a:off x="1124712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12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347472" y="6327648"/>
            <a:ext cx="11475720" cy="0"/>
          </a:xfrm>
          <a:prstGeom prst="line">
            <a:avLst/>
          </a:prstGeom>
          <a:noFill/>
          <a:ln w="6350">
            <a:solidFill>
              <a:srgbClr val="F5BD4F">
                <a:alpha val="62000"/>
              </a:srgbClr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384048" y="6419088"/>
            <a:ext cx="80467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www.collectai.in  |  info@collectai.in  |  sales@collectai.in  |  support@collectai.in</a:t>
            </a:r>
            <a:endParaRPr lang="en-US" sz="650" dirty="0"/>
          </a:p>
        </p:txBody>
      </p:sp>
      <p:sp>
        <p:nvSpPr>
          <p:cNvPr id="11" name="Text 7"/>
          <p:cNvSpPr/>
          <p:nvPr/>
        </p:nvSpPr>
        <p:spPr>
          <a:xfrm>
            <a:off x="9281160" y="6419088"/>
            <a:ext cx="25146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Engagement model</a:t>
            </a:r>
            <a:endParaRPr lang="en-US" sz="650" dirty="0"/>
          </a:p>
        </p:txBody>
      </p:sp>
      <p:sp>
        <p:nvSpPr>
          <p:cNvPr id="12" name="Text 8"/>
          <p:cNvSpPr/>
          <p:nvPr/>
        </p:nvSpPr>
        <p:spPr>
          <a:xfrm>
            <a:off x="530352" y="932688"/>
            <a:ext cx="521208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600" dirty="0">
                <a:solidFill>
                  <a:srgbClr val="F7FA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How to engage with CollectAI</a:t>
            </a:r>
            <a:endParaRPr lang="en-US" sz="2600" dirty="0"/>
          </a:p>
        </p:txBody>
      </p:sp>
      <p:sp>
        <p:nvSpPr>
          <p:cNvPr id="13" name="Text 9"/>
          <p:cNvSpPr/>
          <p:nvPr/>
        </p:nvSpPr>
        <p:spPr>
          <a:xfrm>
            <a:off x="566928" y="2057400"/>
            <a:ext cx="46634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Start with a focused pilot, prove operational lift, then expand by portfolio, partner, geography and recovery stage.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822960" y="2743200"/>
            <a:ext cx="5029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100" b="1" dirty="0">
                <a:solidFill>
                  <a:srgbClr val="F5BD4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01</a:t>
            </a:r>
            <a:endParaRPr lang="en-US" sz="2100" dirty="0"/>
          </a:p>
        </p:txBody>
      </p:sp>
      <p:sp>
        <p:nvSpPr>
          <p:cNvPr id="15" name="Text 11"/>
          <p:cNvSpPr/>
          <p:nvPr/>
        </p:nvSpPr>
        <p:spPr>
          <a:xfrm>
            <a:off x="1325880" y="2670048"/>
            <a:ext cx="1993392" cy="123444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Diagnose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Baseline portfolios, data quality, policies, channel mix, partner ecosystem and KPIs.</a:t>
            </a:r>
            <a:endParaRPr lang="en-US" sz="1020" dirty="0"/>
          </a:p>
        </p:txBody>
      </p:sp>
      <p:sp>
        <p:nvSpPr>
          <p:cNvPr id="16" name="Text 12"/>
          <p:cNvSpPr/>
          <p:nvPr/>
        </p:nvSpPr>
        <p:spPr>
          <a:xfrm>
            <a:off x="3611880" y="2743200"/>
            <a:ext cx="5029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100" b="1" dirty="0">
                <a:solidFill>
                  <a:srgbClr val="2FE3D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02</a:t>
            </a:r>
            <a:endParaRPr lang="en-US" sz="2100" dirty="0"/>
          </a:p>
        </p:txBody>
      </p:sp>
      <p:sp>
        <p:nvSpPr>
          <p:cNvPr id="17" name="Text 13"/>
          <p:cNvSpPr/>
          <p:nvPr/>
        </p:nvSpPr>
        <p:spPr>
          <a:xfrm>
            <a:off x="4114800" y="2670048"/>
            <a:ext cx="1993392" cy="123444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E3D0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Configure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Set up tenant, products, users, allocation rules, contact policy, workflows and dashboards.</a:t>
            </a:r>
            <a:endParaRPr lang="en-US" sz="1020" dirty="0"/>
          </a:p>
        </p:txBody>
      </p:sp>
      <p:sp>
        <p:nvSpPr>
          <p:cNvPr id="18" name="Text 14"/>
          <p:cNvSpPr/>
          <p:nvPr/>
        </p:nvSpPr>
        <p:spPr>
          <a:xfrm>
            <a:off x="6400800" y="2743200"/>
            <a:ext cx="5029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100" b="1" dirty="0">
                <a:solidFill>
                  <a:srgbClr val="F5BD4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03</a:t>
            </a:r>
            <a:endParaRPr lang="en-US" sz="2100" dirty="0"/>
          </a:p>
        </p:txBody>
      </p:sp>
      <p:sp>
        <p:nvSpPr>
          <p:cNvPr id="19" name="Text 15"/>
          <p:cNvSpPr/>
          <p:nvPr/>
        </p:nvSpPr>
        <p:spPr>
          <a:xfrm>
            <a:off x="6903720" y="2670048"/>
            <a:ext cx="1993392" cy="123444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Pilot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Run selected buckets or portfolios with controlled treatment, reporting and governance.</a:t>
            </a:r>
            <a:endParaRPr lang="en-US" sz="1020" dirty="0"/>
          </a:p>
        </p:txBody>
      </p:sp>
      <p:sp>
        <p:nvSpPr>
          <p:cNvPr id="20" name="Text 16"/>
          <p:cNvSpPr/>
          <p:nvPr/>
        </p:nvSpPr>
        <p:spPr>
          <a:xfrm>
            <a:off x="9189720" y="2743200"/>
            <a:ext cx="5029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100" b="1" dirty="0">
                <a:solidFill>
                  <a:srgbClr val="2FE3D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04</a:t>
            </a:r>
            <a:endParaRPr lang="en-US" sz="2100" dirty="0"/>
          </a:p>
        </p:txBody>
      </p:sp>
      <p:sp>
        <p:nvSpPr>
          <p:cNvPr id="21" name="Text 17"/>
          <p:cNvSpPr/>
          <p:nvPr/>
        </p:nvSpPr>
        <p:spPr>
          <a:xfrm>
            <a:off x="9692640" y="2670048"/>
            <a:ext cx="1993392" cy="123444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E3D0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Scale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Expand to agencies, field teams, legal flows, payments, intelligence and post-cure journeys.</a:t>
            </a:r>
            <a:endParaRPr lang="en-US" sz="1020" dirty="0"/>
          </a:p>
        </p:txBody>
      </p:sp>
      <p:sp>
        <p:nvSpPr>
          <p:cNvPr id="22" name="Text 18"/>
          <p:cNvSpPr/>
          <p:nvPr/>
        </p:nvSpPr>
        <p:spPr>
          <a:xfrm>
            <a:off x="841248" y="5230368"/>
            <a:ext cx="3657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Book an exploratory discussion: sales@collectai.in</a:t>
            </a:r>
            <a:endParaRPr lang="en-US" sz="1300" dirty="0"/>
          </a:p>
        </p:txBody>
      </p:sp>
      <p:sp>
        <p:nvSpPr>
          <p:cNvPr id="23" name="Text 19"/>
          <p:cNvSpPr/>
          <p:nvPr/>
        </p:nvSpPr>
        <p:spPr>
          <a:xfrm>
            <a:off x="5074920" y="5230368"/>
            <a:ext cx="60807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Build collections intelligence. Improve recovery discipline. Scale resolution with governance.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50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llectAI_Corporate_Deck_v1/assets/bg_network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916">
              <a:alpha val="60000"/>
            </a:srgbClr>
          </a:solidFill>
          <a:ln w="12700">
            <a:solidFill>
              <a:srgbClr val="050916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Image 1" descr="/mnt/data/CollectAI_Corporate_Deck_v1/assets/logo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256032"/>
            <a:ext cx="384048" cy="384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6384" y="246888"/>
            <a:ext cx="1737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CollectAI.in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786384" y="475488"/>
            <a:ext cx="24688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 intelligence. Resolution at scale.</a:t>
            </a:r>
            <a:endParaRPr lang="en-US" sz="580" dirty="0"/>
          </a:p>
        </p:txBody>
      </p:sp>
      <p:sp>
        <p:nvSpPr>
          <p:cNvPr id="8" name="Text 4"/>
          <p:cNvSpPr/>
          <p:nvPr/>
        </p:nvSpPr>
        <p:spPr>
          <a:xfrm>
            <a:off x="1124712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347472" y="6327648"/>
            <a:ext cx="11475720" cy="0"/>
          </a:xfrm>
          <a:prstGeom prst="line">
            <a:avLst/>
          </a:prstGeom>
          <a:noFill/>
          <a:ln w="6350">
            <a:solidFill>
              <a:srgbClr val="F5BD4F">
                <a:alpha val="62000"/>
              </a:srgbClr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384048" y="6419088"/>
            <a:ext cx="80467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www.collectai.in  |  info@collectai.in  |  sales@collectai.in  |  support@collectai.in</a:t>
            </a:r>
            <a:endParaRPr lang="en-US" sz="650" dirty="0"/>
          </a:p>
        </p:txBody>
      </p:sp>
      <p:sp>
        <p:nvSpPr>
          <p:cNvPr id="11" name="Text 7"/>
          <p:cNvSpPr/>
          <p:nvPr/>
        </p:nvSpPr>
        <p:spPr>
          <a:xfrm>
            <a:off x="9281160" y="6419088"/>
            <a:ext cx="25146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At a glance</a:t>
            </a:r>
            <a:endParaRPr lang="en-US" sz="650" dirty="0"/>
          </a:p>
        </p:txBody>
      </p:sp>
      <p:sp>
        <p:nvSpPr>
          <p:cNvPr id="12" name="Text 8"/>
          <p:cNvSpPr/>
          <p:nvPr/>
        </p:nvSpPr>
        <p:spPr>
          <a:xfrm>
            <a:off x="530352" y="932688"/>
            <a:ext cx="530352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800" dirty="0">
                <a:solidFill>
                  <a:srgbClr val="F7FA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CollectAI at a glance</a:t>
            </a:r>
            <a:endParaRPr lang="en-US" sz="2800" dirty="0"/>
          </a:p>
        </p:txBody>
      </p:sp>
      <p:sp>
        <p:nvSpPr>
          <p:cNvPr id="13" name="Text 9"/>
          <p:cNvSpPr/>
          <p:nvPr/>
        </p:nvSpPr>
        <p:spPr>
          <a:xfrm>
            <a:off x="566928" y="2011680"/>
            <a:ext cx="46634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platform for the full collections lifecycle - not just another dialer, CRM or field app.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640080" y="2788920"/>
            <a:ext cx="2560320" cy="105156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One operating layer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Tenant, portfolio, product, region, agency and field hierarchy managed through a governed command layer.</a:t>
            </a:r>
            <a:endParaRPr lang="en-US" sz="1020" dirty="0"/>
          </a:p>
        </p:txBody>
      </p:sp>
      <p:sp>
        <p:nvSpPr>
          <p:cNvPr id="15" name="Text 11"/>
          <p:cNvSpPr/>
          <p:nvPr/>
        </p:nvSpPr>
        <p:spPr>
          <a:xfrm>
            <a:off x="3493008" y="2788920"/>
            <a:ext cx="2560320" cy="105156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E3D0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One execution fabric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Tele, WhatsApp, SMS, bot, email, field, legal, repo and payment actions write back into one timeline.</a:t>
            </a:r>
            <a:endParaRPr lang="en-US" sz="1020" dirty="0"/>
          </a:p>
        </p:txBody>
      </p:sp>
      <p:sp>
        <p:nvSpPr>
          <p:cNvPr id="16" name="Text 12"/>
          <p:cNvSpPr/>
          <p:nvPr/>
        </p:nvSpPr>
        <p:spPr>
          <a:xfrm>
            <a:off x="6345936" y="2788920"/>
            <a:ext cx="2560320" cy="105156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7BF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One intelligence plane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Risk scoring, next-best-action, route logic, allocation, PTP tracking and model monitoring under policy guardrails.</a:t>
            </a:r>
            <a:endParaRPr lang="en-US" sz="1020" dirty="0"/>
          </a:p>
        </p:txBody>
      </p:sp>
      <p:sp>
        <p:nvSpPr>
          <p:cNvPr id="17" name="Text 13"/>
          <p:cNvSpPr/>
          <p:nvPr/>
        </p:nvSpPr>
        <p:spPr>
          <a:xfrm>
            <a:off x="9198864" y="2788920"/>
            <a:ext cx="2331720" cy="105156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One evidence trail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Consent, contact policy, communication, GPS proof, documents, payments and approvals remain audit-ready.</a:t>
            </a:r>
            <a:endParaRPr lang="en-US" sz="1020" dirty="0"/>
          </a:p>
        </p:txBody>
      </p:sp>
      <p:sp>
        <p:nvSpPr>
          <p:cNvPr id="18" name="Text 14"/>
          <p:cNvSpPr/>
          <p:nvPr/>
        </p:nvSpPr>
        <p:spPr>
          <a:xfrm>
            <a:off x="914400" y="4983480"/>
            <a:ext cx="10149840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Designed for banks, NBFCs, digital lenders, agencies, field executives, legal teams, operations leaders and CXOs.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50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llectAI_Corporate_Deck_v1/assets/bg_analytics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916">
              <a:alpha val="65000"/>
            </a:srgbClr>
          </a:solidFill>
          <a:ln w="12700">
            <a:solidFill>
              <a:srgbClr val="050916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Image 1" descr="/mnt/data/CollectAI_Corporate_Deck_v1/assets/logo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256032"/>
            <a:ext cx="384048" cy="384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6384" y="246888"/>
            <a:ext cx="1737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CollectAI.in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786384" y="475488"/>
            <a:ext cx="24688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 intelligence. Resolution at scale.</a:t>
            </a:r>
            <a:endParaRPr lang="en-US" sz="580" dirty="0"/>
          </a:p>
        </p:txBody>
      </p:sp>
      <p:sp>
        <p:nvSpPr>
          <p:cNvPr id="8" name="Text 4"/>
          <p:cNvSpPr/>
          <p:nvPr/>
        </p:nvSpPr>
        <p:spPr>
          <a:xfrm>
            <a:off x="1124712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347472" y="6327648"/>
            <a:ext cx="11475720" cy="0"/>
          </a:xfrm>
          <a:prstGeom prst="line">
            <a:avLst/>
          </a:prstGeom>
          <a:noFill/>
          <a:ln w="6350">
            <a:solidFill>
              <a:srgbClr val="F5BD4F">
                <a:alpha val="62000"/>
              </a:srgbClr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384048" y="6419088"/>
            <a:ext cx="80467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www.collectai.in  |  info@collectai.in  |  sales@collectai.in  |  support@collectai.in</a:t>
            </a:r>
            <a:endParaRPr lang="en-US" sz="650" dirty="0"/>
          </a:p>
        </p:txBody>
      </p:sp>
      <p:sp>
        <p:nvSpPr>
          <p:cNvPr id="11" name="Text 7"/>
          <p:cNvSpPr/>
          <p:nvPr/>
        </p:nvSpPr>
        <p:spPr>
          <a:xfrm>
            <a:off x="9281160" y="6419088"/>
            <a:ext cx="25146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Market context</a:t>
            </a:r>
            <a:endParaRPr lang="en-US" sz="650" dirty="0"/>
          </a:p>
        </p:txBody>
      </p:sp>
      <p:sp>
        <p:nvSpPr>
          <p:cNvPr id="12" name="Text 8"/>
          <p:cNvSpPr/>
          <p:nvPr/>
        </p:nvSpPr>
        <p:spPr>
          <a:xfrm>
            <a:off x="530352" y="932688"/>
            <a:ext cx="5303520" cy="11430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600" dirty="0">
                <a:solidFill>
                  <a:srgbClr val="F7FA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Why collections needs a new operating system</a:t>
            </a:r>
            <a:endParaRPr lang="en-US" sz="2600" dirty="0"/>
          </a:p>
        </p:txBody>
      </p:sp>
      <p:sp>
        <p:nvSpPr>
          <p:cNvPr id="13" name="Text 9"/>
          <p:cNvSpPr/>
          <p:nvPr/>
        </p:nvSpPr>
        <p:spPr>
          <a:xfrm>
            <a:off x="566928" y="2148840"/>
            <a:ext cx="46634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challenge is no longer only outreach. It is orchestration across risk, channels, partners, field teams, payments and compliance.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685800" y="2788920"/>
            <a:ext cx="3383280" cy="2057400"/>
          </a:xfrm>
          <a:prstGeom prst="rect">
            <a:avLst/>
          </a:prstGeom>
          <a:solidFill>
            <a:srgbClr val="0B1426">
              <a:alpha val="93000"/>
            </a:srgbClr>
          </a:solidFill>
          <a:ln w="10160">
            <a:solidFill>
              <a:srgbClr val="F5BD4F">
                <a:alpha val="50000"/>
              </a:srgbClr>
            </a:solidFill>
          </a:ln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6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Legacy gaps
</a:t>
            </a:r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Static allocation and spreadsheet-driven capacity management</a:t>
            </a:r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Channel silos across calls, messaging, field and legal journeys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Weak visibility into agencies, FOS productivity and compliance breaches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Disconnected PTP, payment, settlement and recovery evidence flows</a:t>
            </a:r>
            <a:endParaRPr lang="en-US" sz="960" dirty="0"/>
          </a:p>
        </p:txBody>
      </p:sp>
      <p:sp>
        <p:nvSpPr>
          <p:cNvPr id="15" name="Text 11"/>
          <p:cNvSpPr/>
          <p:nvPr/>
        </p:nvSpPr>
        <p:spPr>
          <a:xfrm>
            <a:off x="4434840" y="2788920"/>
            <a:ext cx="3383280" cy="2057400"/>
          </a:xfrm>
          <a:prstGeom prst="rect">
            <a:avLst/>
          </a:prstGeom>
          <a:solidFill>
            <a:srgbClr val="0B1426">
              <a:alpha val="93000"/>
            </a:srgbClr>
          </a:solidFill>
          <a:ln w="10160">
            <a:solidFill>
              <a:srgbClr val="2FE3D0">
                <a:alpha val="50000"/>
              </a:srgbClr>
            </a:solidFill>
          </a:ln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6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Modern requirement
</a:t>
            </a:r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Stage-aware treatment from pre-due to post-write-off recovery</a:t>
            </a:r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Policy-controlled AI recommendations and bounded automation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Real-time command centre for cure, roll-forward, cost and leakage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Governed partner ecosystem with audit trails and commercial controls</a:t>
            </a:r>
            <a:endParaRPr lang="en-US" sz="960" dirty="0"/>
          </a:p>
        </p:txBody>
      </p:sp>
      <p:sp>
        <p:nvSpPr>
          <p:cNvPr id="16" name="Text 12"/>
          <p:cNvSpPr/>
          <p:nvPr/>
        </p:nvSpPr>
        <p:spPr>
          <a:xfrm>
            <a:off x="8183880" y="2788920"/>
            <a:ext cx="3337560" cy="2057400"/>
          </a:xfrm>
          <a:prstGeom prst="rect">
            <a:avLst/>
          </a:prstGeom>
          <a:solidFill>
            <a:srgbClr val="0B1426">
              <a:alpha val="93000"/>
            </a:srgbClr>
          </a:solidFill>
          <a:ln w="10160">
            <a:solidFill>
              <a:srgbClr val="2F7BFF">
                <a:alpha val="50000"/>
              </a:srgbClr>
            </a:solidFill>
          </a:ln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6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 response
</a:t>
            </a:r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Control plane for strategy, allocation, policy and partner governance</a:t>
            </a:r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Execution plane for tele, digital, field, legal, payments and recovery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Intelligence plane for risk, NBA, benchmarking, dashboards and agents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Evidence plane for consent, proof, quality, disputes and audit readiness</a:t>
            </a:r>
            <a:endParaRPr lang="en-US" sz="96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50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llectAI_Corporate_Deck_v1/assets/bg_network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916">
              <a:alpha val="62000"/>
            </a:srgbClr>
          </a:solidFill>
          <a:ln w="12700">
            <a:solidFill>
              <a:srgbClr val="050916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Image 1" descr="/mnt/data/CollectAI_Corporate_Deck_v1/assets/logo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256032"/>
            <a:ext cx="384048" cy="384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6384" y="246888"/>
            <a:ext cx="1737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CollectAI.in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786384" y="475488"/>
            <a:ext cx="24688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 intelligence. Resolution at scale.</a:t>
            </a:r>
            <a:endParaRPr lang="en-US" sz="580" dirty="0"/>
          </a:p>
        </p:txBody>
      </p:sp>
      <p:sp>
        <p:nvSpPr>
          <p:cNvPr id="8" name="Text 4"/>
          <p:cNvSpPr/>
          <p:nvPr/>
        </p:nvSpPr>
        <p:spPr>
          <a:xfrm>
            <a:off x="1124712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347472" y="6327648"/>
            <a:ext cx="11475720" cy="0"/>
          </a:xfrm>
          <a:prstGeom prst="line">
            <a:avLst/>
          </a:prstGeom>
          <a:noFill/>
          <a:ln w="6350">
            <a:solidFill>
              <a:srgbClr val="F5BD4F">
                <a:alpha val="62000"/>
              </a:srgbClr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384048" y="6419088"/>
            <a:ext cx="80467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www.collectai.in  |  info@collectai.in  |  sales@collectai.in  |  support@collectai.in</a:t>
            </a:r>
            <a:endParaRPr lang="en-US" sz="650" dirty="0"/>
          </a:p>
        </p:txBody>
      </p:sp>
      <p:sp>
        <p:nvSpPr>
          <p:cNvPr id="11" name="Text 7"/>
          <p:cNvSpPr/>
          <p:nvPr/>
        </p:nvSpPr>
        <p:spPr>
          <a:xfrm>
            <a:off x="9281160" y="6419088"/>
            <a:ext cx="25146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Platform architecture</a:t>
            </a:r>
            <a:endParaRPr lang="en-US" sz="650" dirty="0"/>
          </a:p>
        </p:txBody>
      </p:sp>
      <p:sp>
        <p:nvSpPr>
          <p:cNvPr id="12" name="Text 8"/>
          <p:cNvSpPr/>
          <p:nvPr/>
        </p:nvSpPr>
        <p:spPr>
          <a:xfrm>
            <a:off x="530352" y="932688"/>
            <a:ext cx="566928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600" dirty="0">
                <a:solidFill>
                  <a:srgbClr val="F7FA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From fragmented activity to governed orchestration</a:t>
            </a:r>
            <a:endParaRPr lang="en-US" sz="2600" dirty="0"/>
          </a:p>
        </p:txBody>
      </p:sp>
      <p:sp>
        <p:nvSpPr>
          <p:cNvPr id="13" name="Text 9"/>
          <p:cNvSpPr/>
          <p:nvPr/>
        </p:nvSpPr>
        <p:spPr>
          <a:xfrm>
            <a:off x="566928" y="2057400"/>
            <a:ext cx="46634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 separates control, execution, intelligence and governance so the platform can scale across tenants, partners and products.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658368" y="2852928"/>
            <a:ext cx="2606040" cy="1207008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  Control plane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Tenant setup, product rules, collection policy, strategy studio, allocation logic, campaign governance and approval thresholds.</a:t>
            </a:r>
            <a:endParaRPr lang="en-US" sz="1020" dirty="0"/>
          </a:p>
        </p:txBody>
      </p:sp>
      <p:sp>
        <p:nvSpPr>
          <p:cNvPr id="15" name="Text 11"/>
          <p:cNvSpPr/>
          <p:nvPr/>
        </p:nvSpPr>
        <p:spPr>
          <a:xfrm>
            <a:off x="3401568" y="2852928"/>
            <a:ext cx="2606040" cy="1207008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E3D0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  Execution plane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Dialer adapters, WhatsApp/SMS/email, voice bots, FOS app, agency workbench, legal workflows, payment and settlement flows.</a:t>
            </a:r>
            <a:endParaRPr lang="en-US" sz="1020" dirty="0"/>
          </a:p>
        </p:txBody>
      </p:sp>
      <p:sp>
        <p:nvSpPr>
          <p:cNvPr id="16" name="Text 12"/>
          <p:cNvSpPr/>
          <p:nvPr/>
        </p:nvSpPr>
        <p:spPr>
          <a:xfrm>
            <a:off x="6144768" y="2852928"/>
            <a:ext cx="2606040" cy="1207008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7BF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Intelligence plane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Risk and behaviour scoring, channel recommendation, PTP prediction, next-best-action, route planning and executive analytics.</a:t>
            </a:r>
            <a:endParaRPr lang="en-US" sz="1020" dirty="0"/>
          </a:p>
        </p:txBody>
      </p:sp>
      <p:sp>
        <p:nvSpPr>
          <p:cNvPr id="17" name="Text 13"/>
          <p:cNvSpPr/>
          <p:nvPr/>
        </p:nvSpPr>
        <p:spPr>
          <a:xfrm>
            <a:off x="8887968" y="2852928"/>
            <a:ext cx="2606040" cy="1207008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Governance plane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Consent ledger, retry policy, voice QA, evidence vault, audit service, LLM guardrails, model governance and MRM.</a:t>
            </a:r>
            <a:endParaRPr lang="en-US" sz="1020" dirty="0"/>
          </a:p>
        </p:txBody>
      </p:sp>
      <p:sp>
        <p:nvSpPr>
          <p:cNvPr id="18" name="Text 14"/>
          <p:cNvSpPr/>
          <p:nvPr/>
        </p:nvSpPr>
        <p:spPr>
          <a:xfrm>
            <a:off x="914400" y="5321808"/>
            <a:ext cx="102412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result: one collections-to-cash spine across internal teams, outsourced agencies, digital channels and field networks.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50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llectAI_Corporate_Deck_v1/assets/bg_operations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916">
              <a:alpha val="66000"/>
            </a:srgbClr>
          </a:solidFill>
          <a:ln w="12700">
            <a:solidFill>
              <a:srgbClr val="050916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Image 1" descr="/mnt/data/CollectAI_Corporate_Deck_v1/assets/logo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256032"/>
            <a:ext cx="384048" cy="384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6384" y="246888"/>
            <a:ext cx="1737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CollectAI.in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786384" y="475488"/>
            <a:ext cx="24688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 intelligence. Resolution at scale.</a:t>
            </a:r>
            <a:endParaRPr lang="en-US" sz="580" dirty="0"/>
          </a:p>
        </p:txBody>
      </p:sp>
      <p:sp>
        <p:nvSpPr>
          <p:cNvPr id="8" name="Text 4"/>
          <p:cNvSpPr/>
          <p:nvPr/>
        </p:nvSpPr>
        <p:spPr>
          <a:xfrm>
            <a:off x="1124712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347472" y="6327648"/>
            <a:ext cx="11475720" cy="0"/>
          </a:xfrm>
          <a:prstGeom prst="line">
            <a:avLst/>
          </a:prstGeom>
          <a:noFill/>
          <a:ln w="6350">
            <a:solidFill>
              <a:srgbClr val="F5BD4F">
                <a:alpha val="62000"/>
              </a:srgbClr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384048" y="6419088"/>
            <a:ext cx="80467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www.collectai.in  |  info@collectai.in  |  sales@collectai.in  |  support@collectai.in</a:t>
            </a:r>
            <a:endParaRPr lang="en-US" sz="650" dirty="0"/>
          </a:p>
        </p:txBody>
      </p:sp>
      <p:sp>
        <p:nvSpPr>
          <p:cNvPr id="11" name="Text 7"/>
          <p:cNvSpPr/>
          <p:nvPr/>
        </p:nvSpPr>
        <p:spPr>
          <a:xfrm>
            <a:off x="9281160" y="6419088"/>
            <a:ext cx="25146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Lifecycle coverage</a:t>
            </a:r>
            <a:endParaRPr lang="en-US" sz="650" dirty="0"/>
          </a:p>
        </p:txBody>
      </p:sp>
      <p:sp>
        <p:nvSpPr>
          <p:cNvPr id="12" name="Text 8"/>
          <p:cNvSpPr/>
          <p:nvPr/>
        </p:nvSpPr>
        <p:spPr>
          <a:xfrm>
            <a:off x="530352" y="932688"/>
            <a:ext cx="521208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600" dirty="0">
                <a:solidFill>
                  <a:srgbClr val="F7FA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full lifecycle collections platform</a:t>
            </a:r>
            <a:endParaRPr lang="en-US" sz="2600" dirty="0"/>
          </a:p>
        </p:txBody>
      </p:sp>
      <p:sp>
        <p:nvSpPr>
          <p:cNvPr id="13" name="Text 9"/>
          <p:cNvSpPr/>
          <p:nvPr/>
        </p:nvSpPr>
        <p:spPr>
          <a:xfrm>
            <a:off x="566928" y="2057400"/>
            <a:ext cx="46634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Prevention, cure, escalation, field action, settlement, legal recovery and post-cure retention are treated as one operating journey.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749808" y="2852928"/>
            <a:ext cx="1993392" cy="1389888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Pre-due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Early warning, reminders, risk flags, mandate health</a:t>
            </a:r>
            <a:endParaRPr lang="en-US" sz="1020" dirty="0"/>
          </a:p>
        </p:txBody>
      </p:sp>
      <p:sp>
        <p:nvSpPr>
          <p:cNvPr id="15" name="Text 11"/>
          <p:cNvSpPr/>
          <p:nvPr/>
        </p:nvSpPr>
        <p:spPr>
          <a:xfrm>
            <a:off x="3017520" y="2852928"/>
            <a:ext cx="1993392" cy="1389888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E3D0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D0 - SMA0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PTP, soft dunning, bot nudges, payment links, dispute capture</a:t>
            </a:r>
            <a:endParaRPr lang="en-US" sz="1020" dirty="0"/>
          </a:p>
        </p:txBody>
      </p:sp>
      <p:sp>
        <p:nvSpPr>
          <p:cNvPr id="16" name="Text 12"/>
          <p:cNvSpPr/>
          <p:nvPr/>
        </p:nvSpPr>
        <p:spPr>
          <a:xfrm>
            <a:off x="5285232" y="2852928"/>
            <a:ext cx="1993392" cy="1389888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SMA1 - SMA2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Hardship, field routing, reallocation, legal packet preparation</a:t>
            </a:r>
            <a:endParaRPr lang="en-US" sz="1020" dirty="0"/>
          </a:p>
        </p:txBody>
      </p:sp>
      <p:sp>
        <p:nvSpPr>
          <p:cNvPr id="17" name="Text 13"/>
          <p:cNvSpPr/>
          <p:nvPr/>
        </p:nvSpPr>
        <p:spPr>
          <a:xfrm>
            <a:off x="7552944" y="2852928"/>
            <a:ext cx="1993392" cy="1389888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E3D0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NPA / legal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OTS, restructure, notice generation, evidence vault, hearing calendar</a:t>
            </a:r>
            <a:endParaRPr lang="en-US" sz="1020" dirty="0"/>
          </a:p>
        </p:txBody>
      </p:sp>
      <p:sp>
        <p:nvSpPr>
          <p:cNvPr id="18" name="Text 14"/>
          <p:cNvSpPr/>
          <p:nvPr/>
        </p:nvSpPr>
        <p:spPr>
          <a:xfrm>
            <a:off x="9820656" y="2852928"/>
            <a:ext cx="1993392" cy="1389888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Post-cure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Relapse scoring, retention journeys and borrower experience protection</a:t>
            </a:r>
            <a:endParaRPr lang="en-US" sz="1020" dirty="0"/>
          </a:p>
        </p:txBody>
      </p:sp>
      <p:sp>
        <p:nvSpPr>
          <p:cNvPr id="19" name="Text 15"/>
          <p:cNvSpPr/>
          <p:nvPr/>
        </p:nvSpPr>
        <p:spPr>
          <a:xfrm>
            <a:off x="932688" y="5120640"/>
            <a:ext cx="1014984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5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Configured by client policy. Executed by humans, agencies, bots and field teams. Monitored by command centre and AI governance.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50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llectAI_Corporate_Deck_v1/assets/bg_analytics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916">
              <a:alpha val="64000"/>
            </a:srgbClr>
          </a:solidFill>
          <a:ln w="12700">
            <a:solidFill>
              <a:srgbClr val="050916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Image 1" descr="/mnt/data/CollectAI_Corporate_Deck_v1/assets/logo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256032"/>
            <a:ext cx="384048" cy="384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6384" y="246888"/>
            <a:ext cx="1737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CollectAI.in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786384" y="475488"/>
            <a:ext cx="24688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 intelligence. Resolution at scale.</a:t>
            </a:r>
            <a:endParaRPr lang="en-US" sz="580" dirty="0"/>
          </a:p>
        </p:txBody>
      </p:sp>
      <p:sp>
        <p:nvSpPr>
          <p:cNvPr id="8" name="Text 4"/>
          <p:cNvSpPr/>
          <p:nvPr/>
        </p:nvSpPr>
        <p:spPr>
          <a:xfrm>
            <a:off x="1124712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06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347472" y="6327648"/>
            <a:ext cx="11475720" cy="0"/>
          </a:xfrm>
          <a:prstGeom prst="line">
            <a:avLst/>
          </a:prstGeom>
          <a:noFill/>
          <a:ln w="6350">
            <a:solidFill>
              <a:srgbClr val="F5BD4F">
                <a:alpha val="62000"/>
              </a:srgbClr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384048" y="6419088"/>
            <a:ext cx="80467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www.collectai.in  |  info@collectai.in  |  sales@collectai.in  |  support@collectai.in</a:t>
            </a:r>
            <a:endParaRPr lang="en-US" sz="650" dirty="0"/>
          </a:p>
        </p:txBody>
      </p:sp>
      <p:sp>
        <p:nvSpPr>
          <p:cNvPr id="11" name="Text 7"/>
          <p:cNvSpPr/>
          <p:nvPr/>
        </p:nvSpPr>
        <p:spPr>
          <a:xfrm>
            <a:off x="9281160" y="6419088"/>
            <a:ext cx="25146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Agentic AI</a:t>
            </a:r>
            <a:endParaRPr lang="en-US" sz="650" dirty="0"/>
          </a:p>
        </p:txBody>
      </p:sp>
      <p:sp>
        <p:nvSpPr>
          <p:cNvPr id="12" name="Text 8"/>
          <p:cNvSpPr/>
          <p:nvPr/>
        </p:nvSpPr>
        <p:spPr>
          <a:xfrm>
            <a:off x="530352" y="932688"/>
            <a:ext cx="53949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600" dirty="0">
                <a:solidFill>
                  <a:srgbClr val="F7FA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Agentic AI, but bounded and explainable</a:t>
            </a:r>
            <a:endParaRPr lang="en-US" sz="2600" dirty="0"/>
          </a:p>
        </p:txBody>
      </p:sp>
      <p:sp>
        <p:nvSpPr>
          <p:cNvPr id="13" name="Text 9"/>
          <p:cNvSpPr/>
          <p:nvPr/>
        </p:nvSpPr>
        <p:spPr>
          <a:xfrm>
            <a:off x="566928" y="2103120"/>
            <a:ext cx="46634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 does not position collections as uncontrolled autonomy. AI is governed by policy, thresholds, human approval and audit trails.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658368" y="2633472"/>
            <a:ext cx="3246120" cy="2148840"/>
          </a:xfrm>
          <a:prstGeom prst="rect">
            <a:avLst/>
          </a:prstGeom>
          <a:solidFill>
            <a:srgbClr val="0B1426">
              <a:alpha val="93000"/>
            </a:srgbClr>
          </a:solidFill>
          <a:ln w="10160">
            <a:solidFill>
              <a:srgbClr val="F5BD4F">
                <a:alpha val="50000"/>
              </a:srgbClr>
            </a:solidFill>
          </a:ln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6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AI agents that assist operations
</a:t>
            </a:r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Portfolio Risk Agent for early warning and roll-forward signals</a:t>
            </a:r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Strategy Planner Agent for recommended channel and treatment mix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Allocation Agent for capacity, skill, geography and performance fit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Compliance Sentinel for retry policy, consent and content guardrails</a:t>
            </a:r>
            <a:endParaRPr lang="en-US" sz="960" dirty="0"/>
          </a:p>
        </p:txBody>
      </p:sp>
      <p:sp>
        <p:nvSpPr>
          <p:cNvPr id="15" name="Text 11"/>
          <p:cNvSpPr/>
          <p:nvPr/>
        </p:nvSpPr>
        <p:spPr>
          <a:xfrm>
            <a:off x="4160520" y="2633472"/>
            <a:ext cx="3246120" cy="2148840"/>
          </a:xfrm>
          <a:prstGeom prst="rect">
            <a:avLst/>
          </a:prstGeom>
          <a:solidFill>
            <a:srgbClr val="0B1426">
              <a:alpha val="93000"/>
            </a:srgbClr>
          </a:solidFill>
          <a:ln w="10160">
            <a:solidFill>
              <a:srgbClr val="2FE3D0">
                <a:alpha val="50000"/>
              </a:srgbClr>
            </a:solidFill>
          </a:ln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6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Autonomy boundaries
</a:t>
            </a:r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Low-risk reminders and nudges can be automated within policy</a:t>
            </a:r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Reallocation and channel switching can be bounded and logged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Settlement, restructuring, legal, repo and write-off require approval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Every AI output carries reason codes and context snapshot</a:t>
            </a:r>
            <a:endParaRPr lang="en-US" sz="960" dirty="0"/>
          </a:p>
        </p:txBody>
      </p:sp>
      <p:sp>
        <p:nvSpPr>
          <p:cNvPr id="16" name="Text 12"/>
          <p:cNvSpPr/>
          <p:nvPr/>
        </p:nvSpPr>
        <p:spPr>
          <a:xfrm>
            <a:off x="7662672" y="2633472"/>
            <a:ext cx="3246120" cy="2148840"/>
          </a:xfrm>
          <a:prstGeom prst="rect">
            <a:avLst/>
          </a:prstGeom>
          <a:solidFill>
            <a:srgbClr val="0B1426">
              <a:alpha val="93000"/>
            </a:srgbClr>
          </a:solidFill>
          <a:ln w="10160">
            <a:solidFill>
              <a:srgbClr val="2F7BFF">
                <a:alpha val="50000"/>
              </a:srgbClr>
            </a:solidFill>
          </a:ln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6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Governance controls
</a:t>
            </a:r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Model registry, approval status, deployment history and rollback path</a:t>
            </a:r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Prompt/template version, generated message log and final text audit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Drift, failure, breach and action-acceptance monitoring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Client-specific policies, languages, geographies and product controls</a:t>
            </a:r>
            <a:endParaRPr lang="en-US" sz="96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50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llectAI_Corporate_Deck_v1/assets/bg_command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916">
              <a:alpha val="60000"/>
            </a:srgbClr>
          </a:solidFill>
          <a:ln w="12700">
            <a:solidFill>
              <a:srgbClr val="050916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Image 1" descr="/mnt/data/CollectAI_Corporate_Deck_v1/assets/logo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256032"/>
            <a:ext cx="384048" cy="384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6384" y="246888"/>
            <a:ext cx="1737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CollectAI.in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786384" y="475488"/>
            <a:ext cx="24688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 intelligence. Resolution at scale.</a:t>
            </a:r>
            <a:endParaRPr lang="en-US" sz="580" dirty="0"/>
          </a:p>
        </p:txBody>
      </p:sp>
      <p:sp>
        <p:nvSpPr>
          <p:cNvPr id="8" name="Text 4"/>
          <p:cNvSpPr/>
          <p:nvPr/>
        </p:nvSpPr>
        <p:spPr>
          <a:xfrm>
            <a:off x="1124712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07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347472" y="6327648"/>
            <a:ext cx="11475720" cy="0"/>
          </a:xfrm>
          <a:prstGeom prst="line">
            <a:avLst/>
          </a:prstGeom>
          <a:noFill/>
          <a:ln w="6350">
            <a:solidFill>
              <a:srgbClr val="F5BD4F">
                <a:alpha val="62000"/>
              </a:srgbClr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384048" y="6419088"/>
            <a:ext cx="80467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www.collectai.in  |  info@collectai.in  |  sales@collectai.in  |  support@collectai.in</a:t>
            </a:r>
            <a:endParaRPr lang="en-US" sz="650" dirty="0"/>
          </a:p>
        </p:txBody>
      </p:sp>
      <p:sp>
        <p:nvSpPr>
          <p:cNvPr id="11" name="Text 7"/>
          <p:cNvSpPr/>
          <p:nvPr/>
        </p:nvSpPr>
        <p:spPr>
          <a:xfrm>
            <a:off x="9281160" y="6419088"/>
            <a:ext cx="25146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For lenders</a:t>
            </a:r>
            <a:endParaRPr lang="en-US" sz="650" dirty="0"/>
          </a:p>
        </p:txBody>
      </p:sp>
      <p:sp>
        <p:nvSpPr>
          <p:cNvPr id="12" name="Text 8"/>
          <p:cNvSpPr/>
          <p:nvPr/>
        </p:nvSpPr>
        <p:spPr>
          <a:xfrm>
            <a:off x="530352" y="932688"/>
            <a:ext cx="521208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600" dirty="0">
                <a:solidFill>
                  <a:srgbClr val="F7FA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Value for banks, NBFCs and digital lenders</a:t>
            </a:r>
            <a:endParaRPr lang="en-US" sz="2600" dirty="0"/>
          </a:p>
        </p:txBody>
      </p:sp>
      <p:sp>
        <p:nvSpPr>
          <p:cNvPr id="13" name="Text 9"/>
          <p:cNvSpPr/>
          <p:nvPr/>
        </p:nvSpPr>
        <p:spPr>
          <a:xfrm>
            <a:off x="566928" y="2057400"/>
            <a:ext cx="46634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control tower for collections performance, compliance, partner governance and recoveries economics.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658368" y="2743200"/>
            <a:ext cx="2560320" cy="123444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E3D0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Improve cure and reduce roll-forward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Prioritize accounts by risk, promise quality, payment propensity, product, bucket, geography and channel response.</a:t>
            </a:r>
            <a:endParaRPr lang="en-US" sz="1020" dirty="0"/>
          </a:p>
        </p:txBody>
      </p:sp>
      <p:sp>
        <p:nvSpPr>
          <p:cNvPr id="15" name="Text 11"/>
          <p:cNvSpPr/>
          <p:nvPr/>
        </p:nvSpPr>
        <p:spPr>
          <a:xfrm>
            <a:off x="3401568" y="2743200"/>
            <a:ext cx="2560320" cy="123444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Reduce cost-to-collect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Shift low-risk journeys to digital and bots while focusing human effort on high-value and complex cases.</a:t>
            </a:r>
            <a:endParaRPr lang="en-US" sz="1020" dirty="0"/>
          </a:p>
        </p:txBody>
      </p:sp>
      <p:sp>
        <p:nvSpPr>
          <p:cNvPr id="16" name="Text 12"/>
          <p:cNvSpPr/>
          <p:nvPr/>
        </p:nvSpPr>
        <p:spPr>
          <a:xfrm>
            <a:off x="6144768" y="2743200"/>
            <a:ext cx="2560320" cy="123444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7BF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Control agencies better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Track assignments, SLAs, visit proof, call quality, leakage, billing, penalties and incentive logic through one view.</a:t>
            </a:r>
            <a:endParaRPr lang="en-US" sz="1020" dirty="0"/>
          </a:p>
        </p:txBody>
      </p:sp>
      <p:sp>
        <p:nvSpPr>
          <p:cNvPr id="17" name="Text 13"/>
          <p:cNvSpPr/>
          <p:nvPr/>
        </p:nvSpPr>
        <p:spPr>
          <a:xfrm>
            <a:off x="8887968" y="2743200"/>
            <a:ext cx="2560320" cy="123444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Strengthen compliance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Maintain consent, retry policies, audit logs, evidence, grievance handling and AI explainability by design.</a:t>
            </a:r>
            <a:endParaRPr lang="en-US" sz="1020" dirty="0"/>
          </a:p>
        </p:txBody>
      </p:sp>
      <p:sp>
        <p:nvSpPr>
          <p:cNvPr id="18" name="Text 14"/>
          <p:cNvSpPr/>
          <p:nvPr/>
        </p:nvSpPr>
        <p:spPr>
          <a:xfrm>
            <a:off x="896112" y="5212080"/>
            <a:ext cx="10332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4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Designed for Recovery Heads, Risk Leaders, Operations Heads, Digital Transformation Leaders, Compliance, Finance and CXO teams.</a:t>
            </a:r>
            <a:endParaRPr lang="en-US" sz="142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50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llectAI_Corporate_Deck_v1/assets/bg_operations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916">
              <a:alpha val="64000"/>
            </a:srgbClr>
          </a:solidFill>
          <a:ln w="12700">
            <a:solidFill>
              <a:srgbClr val="050916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Image 1" descr="/mnt/data/CollectAI_Corporate_Deck_v1/assets/logo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256032"/>
            <a:ext cx="384048" cy="384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6384" y="246888"/>
            <a:ext cx="1737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CollectAI.in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786384" y="475488"/>
            <a:ext cx="24688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 intelligence. Resolution at scale.</a:t>
            </a:r>
            <a:endParaRPr lang="en-US" sz="580" dirty="0"/>
          </a:p>
        </p:txBody>
      </p:sp>
      <p:sp>
        <p:nvSpPr>
          <p:cNvPr id="8" name="Text 4"/>
          <p:cNvSpPr/>
          <p:nvPr/>
        </p:nvSpPr>
        <p:spPr>
          <a:xfrm>
            <a:off x="1124712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08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347472" y="6327648"/>
            <a:ext cx="11475720" cy="0"/>
          </a:xfrm>
          <a:prstGeom prst="line">
            <a:avLst/>
          </a:prstGeom>
          <a:noFill/>
          <a:ln w="6350">
            <a:solidFill>
              <a:srgbClr val="F5BD4F">
                <a:alpha val="62000"/>
              </a:srgbClr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384048" y="6419088"/>
            <a:ext cx="80467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www.collectai.in  |  info@collectai.in  |  sales@collectai.in  |  support@collectai.in</a:t>
            </a:r>
            <a:endParaRPr lang="en-US" sz="650" dirty="0"/>
          </a:p>
        </p:txBody>
      </p:sp>
      <p:sp>
        <p:nvSpPr>
          <p:cNvPr id="11" name="Text 7"/>
          <p:cNvSpPr/>
          <p:nvPr/>
        </p:nvSpPr>
        <p:spPr>
          <a:xfrm>
            <a:off x="9281160" y="6419088"/>
            <a:ext cx="25146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For agencies</a:t>
            </a:r>
            <a:endParaRPr lang="en-US" sz="650" dirty="0"/>
          </a:p>
        </p:txBody>
      </p:sp>
      <p:sp>
        <p:nvSpPr>
          <p:cNvPr id="12" name="Text 8"/>
          <p:cNvSpPr/>
          <p:nvPr/>
        </p:nvSpPr>
        <p:spPr>
          <a:xfrm>
            <a:off x="530352" y="932688"/>
            <a:ext cx="530352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600" dirty="0">
                <a:solidFill>
                  <a:srgbClr val="F7FA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Value for collection agencies</a:t>
            </a:r>
            <a:endParaRPr lang="en-US" sz="2600" dirty="0"/>
          </a:p>
        </p:txBody>
      </p:sp>
      <p:sp>
        <p:nvSpPr>
          <p:cNvPr id="13" name="Text 9"/>
          <p:cNvSpPr/>
          <p:nvPr/>
        </p:nvSpPr>
        <p:spPr>
          <a:xfrm>
            <a:off x="566928" y="2057400"/>
            <a:ext cx="46634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disciplined workbench that improves assignment clarity, collector productivity, compliance evidence and billing confidence.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685800" y="2651760"/>
            <a:ext cx="3154680" cy="1874520"/>
          </a:xfrm>
          <a:prstGeom prst="rect">
            <a:avLst/>
          </a:prstGeom>
          <a:solidFill>
            <a:srgbClr val="0B1426">
              <a:alpha val="93000"/>
            </a:srgbClr>
          </a:solidFill>
          <a:ln w="10160">
            <a:solidFill>
              <a:srgbClr val="F5BD4F">
                <a:alpha val="50000"/>
              </a:srgbClr>
            </a:solidFill>
          </a:ln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6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Agency workbench
</a:t>
            </a:r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Scoped access to assigned portfolios, buckets, actions and case history</a:t>
            </a:r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Tele and field productivity dashboards with daily run-rate visibility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FOS assignment, route, visit, proof, disposition and escalation tracking</a:t>
            </a:r>
            <a:endParaRPr lang="en-US" sz="960" dirty="0"/>
          </a:p>
        </p:txBody>
      </p:sp>
      <p:sp>
        <p:nvSpPr>
          <p:cNvPr id="15" name="Text 11"/>
          <p:cNvSpPr/>
          <p:nvPr/>
        </p:nvSpPr>
        <p:spPr>
          <a:xfrm>
            <a:off x="4160520" y="2651760"/>
            <a:ext cx="3154680" cy="1874520"/>
          </a:xfrm>
          <a:prstGeom prst="rect">
            <a:avLst/>
          </a:prstGeom>
          <a:solidFill>
            <a:srgbClr val="0B1426">
              <a:alpha val="93000"/>
            </a:srgbClr>
          </a:solidFill>
          <a:ln w="10160">
            <a:solidFill>
              <a:srgbClr val="2FE3D0">
                <a:alpha val="50000"/>
              </a:srgbClr>
            </a:solidFill>
          </a:ln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6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Commercial clarity
</a:t>
            </a:r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Contract registry for commission, slabs, targets, penalties and billing cycle</a:t>
            </a:r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Validated recovery events flow into automated commission computation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Transparent client approvals, exceptions and dispute handling</a:t>
            </a:r>
            <a:endParaRPr lang="en-US" sz="960" dirty="0"/>
          </a:p>
        </p:txBody>
      </p:sp>
      <p:sp>
        <p:nvSpPr>
          <p:cNvPr id="16" name="Text 12"/>
          <p:cNvSpPr/>
          <p:nvPr/>
        </p:nvSpPr>
        <p:spPr>
          <a:xfrm>
            <a:off x="7635240" y="2651760"/>
            <a:ext cx="3154680" cy="1874520"/>
          </a:xfrm>
          <a:prstGeom prst="rect">
            <a:avLst/>
          </a:prstGeom>
          <a:solidFill>
            <a:srgbClr val="0B1426">
              <a:alpha val="93000"/>
            </a:srgbClr>
          </a:solidFill>
          <a:ln w="10160">
            <a:solidFill>
              <a:srgbClr val="2F7BFF">
                <a:alpha val="50000"/>
              </a:srgbClr>
            </a:solidFill>
          </a:ln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6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Agency differentiation
</a:t>
            </a:r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Better compliance posture while scaling across clients and portfolios</a:t>
            </a:r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Evidence-led reporting strengthens lender trust and renewal probability</a:t>
            </a:r>
            <a:endParaRPr lang="en-US" sz="960" dirty="0"/>
          </a:p>
          <a:p>
            <a:pPr indent="0" marL="0">
              <a:buNone/>
            </a:pPr>
            <a:endParaRPr lang="en-US" sz="960" dirty="0"/>
          </a:p>
          <a:p>
            <a:pPr indent="0" marL="0">
              <a:buNone/>
            </a:pPr>
            <a:r>
              <a:rPr lang="en-US" sz="96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Performance benchmarks help agencies coach teams and improve margins</a:t>
            </a:r>
            <a:endParaRPr lang="en-US" sz="96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50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llectAI_Corporate_Deck_v1/assets/bg_field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916">
              <a:alpha val="70000"/>
            </a:srgbClr>
          </a:solidFill>
          <a:ln w="12700">
            <a:solidFill>
              <a:srgbClr val="050916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Image 1" descr="/mnt/data/CollectAI_Corporate_Deck_v1/assets/logo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256032"/>
            <a:ext cx="384048" cy="384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6384" y="246888"/>
            <a:ext cx="1737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CollectAI.in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786384" y="475488"/>
            <a:ext cx="24688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8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Collection intelligence. Resolution at scale.</a:t>
            </a:r>
            <a:endParaRPr lang="en-US" sz="580" dirty="0"/>
          </a:p>
        </p:txBody>
      </p:sp>
      <p:sp>
        <p:nvSpPr>
          <p:cNvPr id="8" name="Text 4"/>
          <p:cNvSpPr/>
          <p:nvPr/>
        </p:nvSpPr>
        <p:spPr>
          <a:xfrm>
            <a:off x="1124712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5BD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09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347472" y="6327648"/>
            <a:ext cx="11475720" cy="0"/>
          </a:xfrm>
          <a:prstGeom prst="line">
            <a:avLst/>
          </a:prstGeom>
          <a:noFill/>
          <a:ln w="6350">
            <a:solidFill>
              <a:srgbClr val="F5BD4F">
                <a:alpha val="62000"/>
              </a:srgbClr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384048" y="6419088"/>
            <a:ext cx="80467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www.collectai.in  |  info@collectai.in  |  sales@collectai.in  |  support@collectai.in</a:t>
            </a:r>
            <a:endParaRPr lang="en-US" sz="650" dirty="0"/>
          </a:p>
        </p:txBody>
      </p:sp>
      <p:sp>
        <p:nvSpPr>
          <p:cNvPr id="11" name="Text 7"/>
          <p:cNvSpPr/>
          <p:nvPr/>
        </p:nvSpPr>
        <p:spPr>
          <a:xfrm>
            <a:off x="9281160" y="6419088"/>
            <a:ext cx="25146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6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Field network</a:t>
            </a:r>
            <a:endParaRPr lang="en-US" sz="650" dirty="0"/>
          </a:p>
        </p:txBody>
      </p:sp>
      <p:sp>
        <p:nvSpPr>
          <p:cNvPr id="12" name="Text 8"/>
          <p:cNvSpPr/>
          <p:nvPr/>
        </p:nvSpPr>
        <p:spPr>
          <a:xfrm>
            <a:off x="530352" y="932688"/>
            <a:ext cx="576072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500" dirty="0">
                <a:solidFill>
                  <a:srgbClr val="F7FA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Field operatives as a governed gig network</a:t>
            </a:r>
            <a:endParaRPr lang="en-US" sz="2500" dirty="0"/>
          </a:p>
        </p:txBody>
      </p:sp>
      <p:sp>
        <p:nvSpPr>
          <p:cNvPr id="13" name="Text 9"/>
          <p:cNvSpPr/>
          <p:nvPr/>
        </p:nvSpPr>
        <p:spPr>
          <a:xfrm>
            <a:off x="566928" y="2057400"/>
            <a:ext cx="46634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CollectAI can onboard, certify and route field operatives through agencies or enterprises - with proof-first execution and conduct controls.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658368" y="2880360"/>
            <a:ext cx="2560320" cy="132588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E3D0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Profile and verification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Location, language, experience, product exposure, operating radius, ID validation, certification and availability.</a:t>
            </a:r>
            <a:endParaRPr lang="en-US" sz="1020" dirty="0"/>
          </a:p>
        </p:txBody>
      </p:sp>
      <p:sp>
        <p:nvSpPr>
          <p:cNvPr id="15" name="Text 11"/>
          <p:cNvSpPr/>
          <p:nvPr/>
        </p:nvSpPr>
        <p:spPr>
          <a:xfrm>
            <a:off x="3401568" y="2880360"/>
            <a:ext cx="2560320" cy="132588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Smart utilization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Matching by geography, bucket, product, language, skill, workload and historical performance rather than random allocation.</a:t>
            </a:r>
            <a:endParaRPr lang="en-US" sz="1020" dirty="0"/>
          </a:p>
        </p:txBody>
      </p:sp>
      <p:sp>
        <p:nvSpPr>
          <p:cNvPr id="16" name="Text 12"/>
          <p:cNvSpPr/>
          <p:nvPr/>
        </p:nvSpPr>
        <p:spPr>
          <a:xfrm>
            <a:off x="6144768" y="2880360"/>
            <a:ext cx="2560320" cy="132588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2F7BF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Proof-first execution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GPS proof, timestamp, visit outcome, customer interaction note, evidence upload and supervisor review.</a:t>
            </a:r>
            <a:endParaRPr lang="en-US" sz="1020" dirty="0"/>
          </a:p>
        </p:txBody>
      </p:sp>
      <p:sp>
        <p:nvSpPr>
          <p:cNvPr id="17" name="Text 13"/>
          <p:cNvSpPr/>
          <p:nvPr/>
        </p:nvSpPr>
        <p:spPr>
          <a:xfrm>
            <a:off x="8887968" y="2880360"/>
            <a:ext cx="2560320" cy="1325880"/>
          </a:xfrm>
          <a:prstGeom prst="rect">
            <a:avLst/>
          </a:prstGeom>
          <a:solidFill>
            <a:srgbClr val="0B1426">
              <a:alpha val="94000"/>
            </a:srgbClr>
          </a:solidFill>
          <a:ln w="10160">
            <a:solidFill>
              <a:srgbClr val="F5BD4F">
                <a:alpha val="48000"/>
              </a:srgbClr>
            </a:solidFill>
          </a:ln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Fair earning opportunity</a:t>
            </a:r>
            <a:pPr indent="0" marL="0">
              <a:buNone/>
            </a:pP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B6C2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Structured task allocation, performance visibility, dispute protection and ethical engagement norms.</a:t>
            </a:r>
            <a:endParaRPr lang="en-US" sz="1020" dirty="0"/>
          </a:p>
        </p:txBody>
      </p:sp>
      <p:sp>
        <p:nvSpPr>
          <p:cNvPr id="18" name="Text 14"/>
          <p:cNvSpPr/>
          <p:nvPr/>
        </p:nvSpPr>
        <p:spPr>
          <a:xfrm>
            <a:off x="960120" y="5321808"/>
            <a:ext cx="10149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420" b="1" dirty="0">
                <a:solidFill>
                  <a:srgbClr val="F7FA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This creates a controlled bridge between enterprises, agencies and qualified field capacity without losing auditability.</a:t>
            </a:r>
            <a:endParaRPr lang="en-US" sz="142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Georgia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CollectAI.in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CollectAI Corporate Deck</dc:title>
  <dc:subject>CollectAI corporate presentation</dc:subject>
  <dc:creator>CollectAI.in</dc:creator>
  <cp:lastModifiedBy>CollectAI.in</cp:lastModifiedBy>
  <cp:revision>1</cp:revision>
  <dcterms:created xsi:type="dcterms:W3CDTF">2026-05-19T09:47:06Z</dcterms:created>
  <dcterms:modified xsi:type="dcterms:W3CDTF">2026-05-19T09:47:06Z</dcterms:modified>
</cp:coreProperties>
</file>